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8" r:id="rId2"/>
    <p:sldId id="271" r:id="rId3"/>
    <p:sldId id="260" r:id="rId4"/>
    <p:sldId id="262" r:id="rId5"/>
    <p:sldId id="263" r:id="rId6"/>
    <p:sldId id="264" r:id="rId7"/>
    <p:sldId id="265" r:id="rId8"/>
    <p:sldId id="272" r:id="rId9"/>
    <p:sldId id="266" r:id="rId10"/>
    <p:sldId id="273" r:id="rId11"/>
    <p:sldId id="267" r:id="rId12"/>
    <p:sldId id="274" r:id="rId13"/>
    <p:sldId id="270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F917D37-909E-48E3-9560-32B0E319D92D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9FD1EE5-C6B6-48CD-9752-797466009C26}">
      <dgm:prSet phldrT="[Текст]" custT="1"/>
      <dgm:spPr/>
      <dgm:t>
        <a:bodyPr/>
        <a:lstStyle/>
        <a:p>
          <a:r>
            <a:rPr lang="ru-RU" sz="2000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rPr>
            <a:t>Оздоровительные задачи :</a:t>
          </a:r>
          <a:endParaRPr lang="ru-RU" sz="2000" dirty="0">
            <a:solidFill>
              <a:srgbClr val="FFFF00"/>
            </a:solidFill>
            <a:latin typeface="Arial" pitchFamily="34" charset="0"/>
            <a:cs typeface="Arial" pitchFamily="34" charset="0"/>
          </a:endParaRPr>
        </a:p>
      </dgm:t>
    </dgm:pt>
    <dgm:pt modelId="{2BD74154-9A5C-477A-B868-0A7B06046680}" type="parTrans" cxnId="{09858373-5ED9-4099-87E2-92C3E6D9B367}">
      <dgm:prSet/>
      <dgm:spPr/>
      <dgm:t>
        <a:bodyPr/>
        <a:lstStyle/>
        <a:p>
          <a:endParaRPr lang="ru-RU"/>
        </a:p>
      </dgm:t>
    </dgm:pt>
    <dgm:pt modelId="{D483B104-3823-48D0-8905-6F11E54A9066}" type="sibTrans" cxnId="{09858373-5ED9-4099-87E2-92C3E6D9B367}">
      <dgm:prSet/>
      <dgm:spPr/>
      <dgm:t>
        <a:bodyPr/>
        <a:lstStyle/>
        <a:p>
          <a:endParaRPr lang="ru-RU"/>
        </a:p>
      </dgm:t>
    </dgm:pt>
    <dgm:pt modelId="{40CFC97B-F49D-400A-85C8-FD0877C9964D}">
      <dgm:prSet phldrT="[Текст]" custT="1"/>
      <dgm:spPr/>
      <dgm:t>
        <a:bodyPr/>
        <a:lstStyle/>
        <a:p>
          <a:r>
            <a:rPr lang="ru-RU" sz="2000" b="0" i="0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rPr>
            <a:t>Направлены на правильное формирование и укрепление разных группы мышц , опорно-двигательного аппарата (крупные, средние, мелкие).</a:t>
          </a:r>
          <a:endParaRPr lang="ru-RU" sz="2000" dirty="0">
            <a:solidFill>
              <a:srgbClr val="FFFF00"/>
            </a:solidFill>
            <a:latin typeface="Arial" pitchFamily="34" charset="0"/>
            <a:cs typeface="Arial" pitchFamily="34" charset="0"/>
          </a:endParaRPr>
        </a:p>
      </dgm:t>
    </dgm:pt>
    <dgm:pt modelId="{6545B059-5688-4AD2-AEBF-A07F81B2B403}" type="parTrans" cxnId="{8ACBD23E-1C0A-4079-AE8E-705F0EFD39B7}">
      <dgm:prSet/>
      <dgm:spPr/>
      <dgm:t>
        <a:bodyPr/>
        <a:lstStyle/>
        <a:p>
          <a:endParaRPr lang="ru-RU"/>
        </a:p>
      </dgm:t>
    </dgm:pt>
    <dgm:pt modelId="{BC81E4FD-A935-49EB-9C71-A17984FB4408}" type="sibTrans" cxnId="{8ACBD23E-1C0A-4079-AE8E-705F0EFD39B7}">
      <dgm:prSet/>
      <dgm:spPr/>
      <dgm:t>
        <a:bodyPr/>
        <a:lstStyle/>
        <a:p>
          <a:endParaRPr lang="ru-RU"/>
        </a:p>
      </dgm:t>
    </dgm:pt>
    <dgm:pt modelId="{0C590715-BBC8-46B2-A354-1A01A7E96B72}">
      <dgm:prSet phldrT="[Текст]" custT="1"/>
      <dgm:spPr/>
      <dgm:t>
        <a:bodyPr/>
        <a:lstStyle/>
        <a:p>
          <a:r>
            <a:rPr lang="ru-RU" sz="2000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rPr>
            <a:t>Образовательные задачи :</a:t>
          </a:r>
          <a:endParaRPr lang="ru-RU" sz="2000" dirty="0">
            <a:solidFill>
              <a:srgbClr val="FFFF00"/>
            </a:solidFill>
            <a:latin typeface="Arial" pitchFamily="34" charset="0"/>
            <a:cs typeface="Arial" pitchFamily="34" charset="0"/>
          </a:endParaRPr>
        </a:p>
      </dgm:t>
    </dgm:pt>
    <dgm:pt modelId="{B7523760-235D-4E45-8C69-36E1E6F61603}" type="parTrans" cxnId="{834FB233-6F42-407F-9C1D-01A150DC86B4}">
      <dgm:prSet/>
      <dgm:spPr/>
      <dgm:t>
        <a:bodyPr/>
        <a:lstStyle/>
        <a:p>
          <a:endParaRPr lang="ru-RU"/>
        </a:p>
      </dgm:t>
    </dgm:pt>
    <dgm:pt modelId="{D5D2514A-13F3-4486-AC30-A717D2C6CFEC}" type="sibTrans" cxnId="{834FB233-6F42-407F-9C1D-01A150DC86B4}">
      <dgm:prSet/>
      <dgm:spPr/>
      <dgm:t>
        <a:bodyPr/>
        <a:lstStyle/>
        <a:p>
          <a:endParaRPr lang="ru-RU"/>
        </a:p>
      </dgm:t>
    </dgm:pt>
    <dgm:pt modelId="{F50B8EA1-3BBF-42D9-8D03-B285A59ECF1D}">
      <dgm:prSet phldrT="[Текст]" custT="1"/>
      <dgm:spPr/>
      <dgm:t>
        <a:bodyPr/>
        <a:lstStyle/>
        <a:p>
          <a:r>
            <a:rPr lang="ru-RU" sz="2000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rPr>
            <a:t>Воспитательные задачи :</a:t>
          </a:r>
          <a:endParaRPr lang="ru-RU" sz="2000" dirty="0">
            <a:solidFill>
              <a:srgbClr val="FFFF00"/>
            </a:solidFill>
            <a:latin typeface="Arial" pitchFamily="34" charset="0"/>
            <a:cs typeface="Arial" pitchFamily="34" charset="0"/>
          </a:endParaRPr>
        </a:p>
      </dgm:t>
    </dgm:pt>
    <dgm:pt modelId="{A88F2C40-82FA-49EB-9E3C-18D1B5A8472D}" type="parTrans" cxnId="{2B87D59C-0580-4320-9441-944F9F8DA486}">
      <dgm:prSet/>
      <dgm:spPr/>
      <dgm:t>
        <a:bodyPr/>
        <a:lstStyle/>
        <a:p>
          <a:endParaRPr lang="ru-RU"/>
        </a:p>
      </dgm:t>
    </dgm:pt>
    <dgm:pt modelId="{12B20AC0-649D-4FD9-8840-0C716EF3A441}" type="sibTrans" cxnId="{2B87D59C-0580-4320-9441-944F9F8DA486}">
      <dgm:prSet/>
      <dgm:spPr/>
      <dgm:t>
        <a:bodyPr/>
        <a:lstStyle/>
        <a:p>
          <a:endParaRPr lang="ru-RU"/>
        </a:p>
      </dgm:t>
    </dgm:pt>
    <dgm:pt modelId="{8CE600E1-C304-42AE-A889-5FA4DAAB66B9}">
      <dgm:prSet phldrT="[Текст]" custT="1"/>
      <dgm:spPr/>
      <dgm:t>
        <a:bodyPr/>
        <a:lstStyle/>
        <a:p>
          <a:r>
            <a:rPr lang="ru-RU" sz="2000" b="0" i="0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rPr>
            <a:t>Направлены на формирование коллективизма, дисциплинированности; воспитание </a:t>
          </a:r>
          <a:endParaRPr lang="ru-RU" sz="2000" dirty="0">
            <a:solidFill>
              <a:srgbClr val="FFFF00"/>
            </a:solidFill>
            <a:latin typeface="Arial" pitchFamily="34" charset="0"/>
            <a:cs typeface="Arial" pitchFamily="34" charset="0"/>
          </a:endParaRPr>
        </a:p>
      </dgm:t>
    </dgm:pt>
    <dgm:pt modelId="{4981FF51-C850-4CDD-A0E9-678A0C9EBE88}" type="parTrans" cxnId="{D5A4EA52-62EB-43C1-BCB1-CB0BE74DE77F}">
      <dgm:prSet/>
      <dgm:spPr/>
      <dgm:t>
        <a:bodyPr/>
        <a:lstStyle/>
        <a:p>
          <a:endParaRPr lang="ru-RU"/>
        </a:p>
      </dgm:t>
    </dgm:pt>
    <dgm:pt modelId="{78FBD734-1B72-4584-AE94-4C4D9F0D4069}" type="sibTrans" cxnId="{D5A4EA52-62EB-43C1-BCB1-CB0BE74DE77F}">
      <dgm:prSet/>
      <dgm:spPr/>
      <dgm:t>
        <a:bodyPr/>
        <a:lstStyle/>
        <a:p>
          <a:endParaRPr lang="ru-RU"/>
        </a:p>
      </dgm:t>
    </dgm:pt>
    <dgm:pt modelId="{6951FA4C-35DB-42F9-97B1-B2292CF10DEB}">
      <dgm:prSet phldrT="[Текст]" custT="1"/>
      <dgm:spPr/>
      <dgm:t>
        <a:bodyPr/>
        <a:lstStyle/>
        <a:p>
          <a:r>
            <a:rPr lang="ru-RU" sz="2000" b="0" i="0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rPr>
            <a:t>моральных качеств: смелости, решительности, целеустремленности, на­стойчивости, упорства, выдержки, ориентировки, инициативности.</a:t>
          </a:r>
          <a:endParaRPr lang="ru-RU" sz="2000" dirty="0">
            <a:solidFill>
              <a:srgbClr val="FFFF00"/>
            </a:solidFill>
          </a:endParaRPr>
        </a:p>
      </dgm:t>
    </dgm:pt>
    <dgm:pt modelId="{B5F4FC4F-F352-4AF9-B027-D4AB2112BAAD}" type="parTrans" cxnId="{BA3A2D68-2658-44DE-9CE4-F3156ADD6654}">
      <dgm:prSet/>
      <dgm:spPr/>
      <dgm:t>
        <a:bodyPr/>
        <a:lstStyle/>
        <a:p>
          <a:endParaRPr lang="ru-RU"/>
        </a:p>
      </dgm:t>
    </dgm:pt>
    <dgm:pt modelId="{3B32F44B-E6D5-49DE-A6FA-FB987D4D519A}" type="sibTrans" cxnId="{BA3A2D68-2658-44DE-9CE4-F3156ADD6654}">
      <dgm:prSet/>
      <dgm:spPr/>
      <dgm:t>
        <a:bodyPr/>
        <a:lstStyle/>
        <a:p>
          <a:endParaRPr lang="ru-RU"/>
        </a:p>
      </dgm:t>
    </dgm:pt>
    <dgm:pt modelId="{5AA22181-780C-4008-8813-306C46520CD6}">
      <dgm:prSet phldrT="[Текст]" custT="1"/>
      <dgm:spPr/>
      <dgm:t>
        <a:bodyPr/>
        <a:lstStyle/>
        <a:p>
          <a:r>
            <a:rPr lang="ru-RU" sz="2000" b="0" i="0" dirty="0" smtClean="0">
              <a:solidFill>
                <a:srgbClr val="FFFF00"/>
              </a:solidFill>
            </a:rPr>
            <a:t>Совершенствование дыхательного аппарат, осуществляя контроль за правильным дыханием во время движений.</a:t>
          </a:r>
          <a:endParaRPr lang="ru-RU" sz="2000" dirty="0">
            <a:solidFill>
              <a:srgbClr val="FFFF00"/>
            </a:solidFill>
            <a:latin typeface="Arial" pitchFamily="34" charset="0"/>
            <a:cs typeface="Arial" pitchFamily="34" charset="0"/>
          </a:endParaRPr>
        </a:p>
      </dgm:t>
    </dgm:pt>
    <dgm:pt modelId="{ACBD1522-31BA-4FD2-9386-7DB7F85BA11F}" type="parTrans" cxnId="{28CD2257-E072-4B63-8EAA-C7D6FBAACF03}">
      <dgm:prSet/>
      <dgm:spPr/>
    </dgm:pt>
    <dgm:pt modelId="{D01CD4B6-F5A7-45AC-AFF1-BA3662E04029}" type="sibTrans" cxnId="{28CD2257-E072-4B63-8EAA-C7D6FBAACF03}">
      <dgm:prSet/>
      <dgm:spPr/>
    </dgm:pt>
    <dgm:pt modelId="{91B9A12C-A8B5-41FE-B92A-FDDCEF75EC66}">
      <dgm:prSet custT="1"/>
      <dgm:spPr/>
      <dgm:t>
        <a:bodyPr/>
        <a:lstStyle/>
        <a:p>
          <a:pPr rtl="0"/>
          <a:endParaRPr lang="ru-RU" sz="1400" b="0" i="0" dirty="0">
            <a:latin typeface="Arial" pitchFamily="34" charset="0"/>
            <a:cs typeface="Arial" pitchFamily="34" charset="0"/>
          </a:endParaRPr>
        </a:p>
      </dgm:t>
    </dgm:pt>
    <dgm:pt modelId="{74C27758-6FC6-4C72-B5F4-BA4D0DE15EC1}" type="sibTrans" cxnId="{232D65FE-64D6-4FCB-91BB-B430654F59FE}">
      <dgm:prSet/>
      <dgm:spPr/>
    </dgm:pt>
    <dgm:pt modelId="{0D42C6F7-C58C-4BA1-8B93-C1ABEB2D468D}" type="parTrans" cxnId="{232D65FE-64D6-4FCB-91BB-B430654F59FE}">
      <dgm:prSet/>
      <dgm:spPr/>
    </dgm:pt>
    <dgm:pt modelId="{06D7832A-AD35-4B08-95A2-E90DB1235436}">
      <dgm:prSet custT="1"/>
      <dgm:spPr/>
      <dgm:t>
        <a:bodyPr/>
        <a:lstStyle/>
        <a:p>
          <a:pPr rtl="0"/>
          <a:endParaRPr lang="ru-RU" sz="1400" b="0" i="0" dirty="0">
            <a:latin typeface="Arial" pitchFamily="34" charset="0"/>
            <a:cs typeface="Arial" pitchFamily="34" charset="0"/>
          </a:endParaRPr>
        </a:p>
      </dgm:t>
    </dgm:pt>
    <dgm:pt modelId="{368203F0-851B-42FB-9C6C-3BAA6E9BE84E}" type="sibTrans" cxnId="{22444F9A-0BA5-4F0E-AF50-9DE87F6EB7FA}">
      <dgm:prSet/>
      <dgm:spPr/>
    </dgm:pt>
    <dgm:pt modelId="{8892DA42-D8E3-48B0-94FD-BCDA94F438DC}" type="parTrans" cxnId="{22444F9A-0BA5-4F0E-AF50-9DE87F6EB7FA}">
      <dgm:prSet/>
      <dgm:spPr/>
    </dgm:pt>
    <dgm:pt modelId="{80BF5AEE-6DD0-4B81-AD19-EDBB91254C1B}">
      <dgm:prSet custT="1"/>
      <dgm:spPr/>
      <dgm:t>
        <a:bodyPr/>
        <a:lstStyle/>
        <a:p>
          <a:pPr rtl="0"/>
          <a:r>
            <a:rPr lang="ru-RU" sz="2000" b="0" i="0" dirty="0" smtClean="0">
              <a:solidFill>
                <a:srgbClr val="FFFF00"/>
              </a:solidFill>
            </a:rPr>
            <a:t>воспитанию силы, гибкости, выносливости, скорости, ловкости, координации и выразительности движений.</a:t>
          </a:r>
          <a:endParaRPr lang="ru-RU" sz="2000" b="0" i="0" dirty="0">
            <a:solidFill>
              <a:srgbClr val="FFFF00"/>
            </a:solidFill>
            <a:latin typeface="Arial" pitchFamily="34" charset="0"/>
            <a:cs typeface="Arial" pitchFamily="34" charset="0"/>
          </a:endParaRPr>
        </a:p>
      </dgm:t>
    </dgm:pt>
    <dgm:pt modelId="{28F4C905-32A4-4E57-8EBE-B10CA5B27D62}" type="sibTrans" cxnId="{909231C6-18F9-45AD-AC01-13EF5C75962D}">
      <dgm:prSet/>
      <dgm:spPr/>
    </dgm:pt>
    <dgm:pt modelId="{FE48994B-3870-4781-B456-DE5F8D1A5CD5}" type="parTrans" cxnId="{909231C6-18F9-45AD-AC01-13EF5C75962D}">
      <dgm:prSet/>
      <dgm:spPr/>
    </dgm:pt>
    <dgm:pt modelId="{D86C9D2F-7922-4B49-914D-9D2DFCD73C3E}">
      <dgm:prSet custT="1"/>
      <dgm:spPr/>
      <dgm:t>
        <a:bodyPr/>
        <a:lstStyle/>
        <a:p>
          <a:pPr rtl="0"/>
          <a:r>
            <a:rPr lang="ru-RU" sz="2000" b="0" i="0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rPr>
            <a:t>Направлены на способствования всестороннему гармоническому физическому развитию</a:t>
          </a:r>
          <a:endParaRPr lang="ru-RU" sz="2000" b="0" i="0" dirty="0">
            <a:solidFill>
              <a:srgbClr val="FFFF00"/>
            </a:solidFill>
            <a:latin typeface="Arial" pitchFamily="34" charset="0"/>
            <a:cs typeface="Arial" pitchFamily="34" charset="0"/>
          </a:endParaRPr>
        </a:p>
      </dgm:t>
    </dgm:pt>
    <dgm:pt modelId="{ED409671-B321-4C0D-9D57-72FC639B69FE}" type="sibTrans" cxnId="{36BC2C88-1CA4-4489-BAA3-50F840C12CA3}">
      <dgm:prSet/>
      <dgm:spPr/>
    </dgm:pt>
    <dgm:pt modelId="{DA8332A4-4A68-4BBE-A29F-5038EE914118}" type="parTrans" cxnId="{36BC2C88-1CA4-4489-BAA3-50F840C12CA3}">
      <dgm:prSet/>
      <dgm:spPr/>
    </dgm:pt>
    <dgm:pt modelId="{C03040A5-6E29-4345-A7B1-D31EF7A2C940}" type="pres">
      <dgm:prSet presAssocID="{EF917D37-909E-48E3-9560-32B0E319D92D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264F760-04B0-4F50-AD02-A3F87CE85466}" type="pres">
      <dgm:prSet presAssocID="{99FD1EE5-C6B6-48CD-9752-797466009C26}" presName="comp" presStyleCnt="0"/>
      <dgm:spPr/>
    </dgm:pt>
    <dgm:pt modelId="{6F63D54B-FF6C-4B35-AD32-45FB79118F3A}" type="pres">
      <dgm:prSet presAssocID="{99FD1EE5-C6B6-48CD-9752-797466009C26}" presName="box" presStyleLbl="node1" presStyleIdx="0" presStyleCnt="3"/>
      <dgm:spPr/>
      <dgm:t>
        <a:bodyPr/>
        <a:lstStyle/>
        <a:p>
          <a:endParaRPr lang="ru-RU"/>
        </a:p>
      </dgm:t>
    </dgm:pt>
    <dgm:pt modelId="{27517808-FB04-4D04-9062-B788A0300FC9}" type="pres">
      <dgm:prSet presAssocID="{99FD1EE5-C6B6-48CD-9752-797466009C26}" presName="img" presStyleLbl="fgImgPlace1" presStyleIdx="0" presStyleCnt="3" custScaleX="103123" custScaleY="108336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33DCFD03-40DB-4B75-B2E3-E735D1052B26}" type="pres">
      <dgm:prSet presAssocID="{99FD1EE5-C6B6-48CD-9752-797466009C26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5C21B2-16C6-45D4-80DD-849FE106694E}" type="pres">
      <dgm:prSet presAssocID="{D483B104-3823-48D0-8905-6F11E54A9066}" presName="spacer" presStyleCnt="0"/>
      <dgm:spPr/>
    </dgm:pt>
    <dgm:pt modelId="{61609DDD-C5A4-4BEA-9057-8358050822CC}" type="pres">
      <dgm:prSet presAssocID="{0C590715-BBC8-46B2-A354-1A01A7E96B72}" presName="comp" presStyleCnt="0"/>
      <dgm:spPr/>
    </dgm:pt>
    <dgm:pt modelId="{E0CDE941-E69A-4ED7-AF21-55352C1EBA79}" type="pres">
      <dgm:prSet presAssocID="{0C590715-BBC8-46B2-A354-1A01A7E96B72}" presName="box" presStyleLbl="node1" presStyleIdx="1" presStyleCnt="3" custLinFactNeighborX="-8594" custLinFactNeighborY="0"/>
      <dgm:spPr/>
      <dgm:t>
        <a:bodyPr/>
        <a:lstStyle/>
        <a:p>
          <a:endParaRPr lang="ru-RU"/>
        </a:p>
      </dgm:t>
    </dgm:pt>
    <dgm:pt modelId="{BC5DFA00-15D8-43B6-A64E-87C3C1D47BC2}" type="pres">
      <dgm:prSet presAssocID="{0C590715-BBC8-46B2-A354-1A01A7E96B72}" presName="img" presStyleLbl="fgImgPlace1" presStyleIdx="1" presStyleCnt="3" custScaleX="110936" custScaleY="116667" custLinFactNeighborX="-6251" custLinFactNeighborY="0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9C2BE44F-19E6-4824-AA24-E19562565441}" type="pres">
      <dgm:prSet presAssocID="{0C590715-BBC8-46B2-A354-1A01A7E96B72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5CBBB7-72D1-470B-99FA-4204FA4836BD}" type="pres">
      <dgm:prSet presAssocID="{D5D2514A-13F3-4486-AC30-A717D2C6CFEC}" presName="spacer" presStyleCnt="0"/>
      <dgm:spPr/>
    </dgm:pt>
    <dgm:pt modelId="{233A229E-52C4-4EBA-A7EE-7C2FF0B1B926}" type="pres">
      <dgm:prSet presAssocID="{F50B8EA1-3BBF-42D9-8D03-B285A59ECF1D}" presName="comp" presStyleCnt="0"/>
      <dgm:spPr/>
    </dgm:pt>
    <dgm:pt modelId="{BC0DC7C5-6CD7-4F56-9881-74149079EB6B}" type="pres">
      <dgm:prSet presAssocID="{F50B8EA1-3BBF-42D9-8D03-B285A59ECF1D}" presName="box" presStyleLbl="node1" presStyleIdx="2" presStyleCnt="3" custLinFactNeighborY="13334"/>
      <dgm:spPr/>
      <dgm:t>
        <a:bodyPr/>
        <a:lstStyle/>
        <a:p>
          <a:endParaRPr lang="ru-RU"/>
        </a:p>
      </dgm:t>
    </dgm:pt>
    <dgm:pt modelId="{3BCB2513-EB8C-4C52-9D16-0D0142DB945F}" type="pres">
      <dgm:prSet presAssocID="{F50B8EA1-3BBF-42D9-8D03-B285A59ECF1D}" presName="img" presStyleLbl="fgImgPlace1" presStyleIdx="2" presStyleCnt="3" custLinFactNeighborX="-2" custLinFactNeighborY="1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484C3DAA-2D57-4571-A874-1235CE1A613D}" type="pres">
      <dgm:prSet presAssocID="{F50B8EA1-3BBF-42D9-8D03-B285A59ECF1D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78217C1-A067-4D78-A908-30EA49794A2E}" type="presOf" srcId="{40CFC97B-F49D-400A-85C8-FD0877C9964D}" destId="{6F63D54B-FF6C-4B35-AD32-45FB79118F3A}" srcOrd="0" destOrd="1" presId="urn:microsoft.com/office/officeart/2005/8/layout/vList4"/>
    <dgm:cxn modelId="{404B9E05-C96B-42E5-BCBF-4B93E41B61D7}" type="presOf" srcId="{5AA22181-780C-4008-8813-306C46520CD6}" destId="{33DCFD03-40DB-4B75-B2E3-E735D1052B26}" srcOrd="1" destOrd="2" presId="urn:microsoft.com/office/officeart/2005/8/layout/vList4"/>
    <dgm:cxn modelId="{6A0282D4-04DB-4A04-A72C-D143742943B7}" type="presOf" srcId="{99FD1EE5-C6B6-48CD-9752-797466009C26}" destId="{6F63D54B-FF6C-4B35-AD32-45FB79118F3A}" srcOrd="0" destOrd="0" presId="urn:microsoft.com/office/officeart/2005/8/layout/vList4"/>
    <dgm:cxn modelId="{0006F4DC-5777-4245-8B02-B8BB8D95E66A}" type="presOf" srcId="{80BF5AEE-6DD0-4B81-AD19-EDBB91254C1B}" destId="{E0CDE941-E69A-4ED7-AF21-55352C1EBA79}" srcOrd="0" destOrd="2" presId="urn:microsoft.com/office/officeart/2005/8/layout/vList4"/>
    <dgm:cxn modelId="{02E75E75-45D8-45BB-BBAC-CEC369791A40}" type="presOf" srcId="{8CE600E1-C304-42AE-A889-5FA4DAAB66B9}" destId="{BC0DC7C5-6CD7-4F56-9881-74149079EB6B}" srcOrd="0" destOrd="1" presId="urn:microsoft.com/office/officeart/2005/8/layout/vList4"/>
    <dgm:cxn modelId="{03EEE881-57A9-4977-A35C-566CF837434F}" type="presOf" srcId="{D86C9D2F-7922-4B49-914D-9D2DFCD73C3E}" destId="{9C2BE44F-19E6-4824-AA24-E19562565441}" srcOrd="1" destOrd="1" presId="urn:microsoft.com/office/officeart/2005/8/layout/vList4"/>
    <dgm:cxn modelId="{C2800DE7-13F6-4FBC-AC1A-5CCAFE12E694}" type="presOf" srcId="{80BF5AEE-6DD0-4B81-AD19-EDBB91254C1B}" destId="{9C2BE44F-19E6-4824-AA24-E19562565441}" srcOrd="1" destOrd="2" presId="urn:microsoft.com/office/officeart/2005/8/layout/vList4"/>
    <dgm:cxn modelId="{909231C6-18F9-45AD-AC01-13EF5C75962D}" srcId="{0C590715-BBC8-46B2-A354-1A01A7E96B72}" destId="{80BF5AEE-6DD0-4B81-AD19-EDBB91254C1B}" srcOrd="1" destOrd="0" parTransId="{FE48994B-3870-4781-B456-DE5F8D1A5CD5}" sibTransId="{28F4C905-32A4-4E57-8EBE-B10CA5B27D62}"/>
    <dgm:cxn modelId="{82B3AE22-6F56-46CC-9C84-1A506A742CE3}" type="presOf" srcId="{8CE600E1-C304-42AE-A889-5FA4DAAB66B9}" destId="{484C3DAA-2D57-4571-A874-1235CE1A613D}" srcOrd="1" destOrd="1" presId="urn:microsoft.com/office/officeart/2005/8/layout/vList4"/>
    <dgm:cxn modelId="{8E0F3F75-8873-402A-B21E-01B39FA2F69C}" type="presOf" srcId="{6951FA4C-35DB-42F9-97B1-B2292CF10DEB}" destId="{BC0DC7C5-6CD7-4F56-9881-74149079EB6B}" srcOrd="0" destOrd="2" presId="urn:microsoft.com/office/officeart/2005/8/layout/vList4"/>
    <dgm:cxn modelId="{FB8EB4A2-D8F4-44FF-8D11-9ABE0FA38378}" type="presOf" srcId="{0C590715-BBC8-46B2-A354-1A01A7E96B72}" destId="{9C2BE44F-19E6-4824-AA24-E19562565441}" srcOrd="1" destOrd="0" presId="urn:microsoft.com/office/officeart/2005/8/layout/vList4"/>
    <dgm:cxn modelId="{8ACBD23E-1C0A-4079-AE8E-705F0EFD39B7}" srcId="{99FD1EE5-C6B6-48CD-9752-797466009C26}" destId="{40CFC97B-F49D-400A-85C8-FD0877C9964D}" srcOrd="0" destOrd="0" parTransId="{6545B059-5688-4AD2-AEBF-A07F81B2B403}" sibTransId="{BC81E4FD-A935-49EB-9C71-A17984FB4408}"/>
    <dgm:cxn modelId="{232D65FE-64D6-4FCB-91BB-B430654F59FE}" srcId="{0C590715-BBC8-46B2-A354-1A01A7E96B72}" destId="{91B9A12C-A8B5-41FE-B92A-FDDCEF75EC66}" srcOrd="3" destOrd="0" parTransId="{0D42C6F7-C58C-4BA1-8B93-C1ABEB2D468D}" sibTransId="{74C27758-6FC6-4C72-B5F4-BA4D0DE15EC1}"/>
    <dgm:cxn modelId="{E5BA3C81-ADE6-472B-900E-9F08EB49B26C}" type="presOf" srcId="{EF917D37-909E-48E3-9560-32B0E319D92D}" destId="{C03040A5-6E29-4345-A7B1-D31EF7A2C940}" srcOrd="0" destOrd="0" presId="urn:microsoft.com/office/officeart/2005/8/layout/vList4"/>
    <dgm:cxn modelId="{09858373-5ED9-4099-87E2-92C3E6D9B367}" srcId="{EF917D37-909E-48E3-9560-32B0E319D92D}" destId="{99FD1EE5-C6B6-48CD-9752-797466009C26}" srcOrd="0" destOrd="0" parTransId="{2BD74154-9A5C-477A-B868-0A7B06046680}" sibTransId="{D483B104-3823-48D0-8905-6F11E54A9066}"/>
    <dgm:cxn modelId="{9801CF12-CF4A-42E8-AFE8-4B89181682D2}" type="presOf" srcId="{40CFC97B-F49D-400A-85C8-FD0877C9964D}" destId="{33DCFD03-40DB-4B75-B2E3-E735D1052B26}" srcOrd="1" destOrd="1" presId="urn:microsoft.com/office/officeart/2005/8/layout/vList4"/>
    <dgm:cxn modelId="{C08CF600-D539-468D-961F-53C63E22CD78}" type="presOf" srcId="{06D7832A-AD35-4B08-95A2-E90DB1235436}" destId="{E0CDE941-E69A-4ED7-AF21-55352C1EBA79}" srcOrd="0" destOrd="3" presId="urn:microsoft.com/office/officeart/2005/8/layout/vList4"/>
    <dgm:cxn modelId="{6412CE11-FDD8-4011-A60A-BD81B48996FA}" type="presOf" srcId="{5AA22181-780C-4008-8813-306C46520CD6}" destId="{6F63D54B-FF6C-4B35-AD32-45FB79118F3A}" srcOrd="0" destOrd="2" presId="urn:microsoft.com/office/officeart/2005/8/layout/vList4"/>
    <dgm:cxn modelId="{23E44770-703B-49E0-AACA-C21B7CE9C717}" type="presOf" srcId="{D86C9D2F-7922-4B49-914D-9D2DFCD73C3E}" destId="{E0CDE941-E69A-4ED7-AF21-55352C1EBA79}" srcOrd="0" destOrd="1" presId="urn:microsoft.com/office/officeart/2005/8/layout/vList4"/>
    <dgm:cxn modelId="{834FB233-6F42-407F-9C1D-01A150DC86B4}" srcId="{EF917D37-909E-48E3-9560-32B0E319D92D}" destId="{0C590715-BBC8-46B2-A354-1A01A7E96B72}" srcOrd="1" destOrd="0" parTransId="{B7523760-235D-4E45-8C69-36E1E6F61603}" sibTransId="{D5D2514A-13F3-4486-AC30-A717D2C6CFEC}"/>
    <dgm:cxn modelId="{48084496-6239-46E3-A57A-49990BC22C79}" type="presOf" srcId="{91B9A12C-A8B5-41FE-B92A-FDDCEF75EC66}" destId="{9C2BE44F-19E6-4824-AA24-E19562565441}" srcOrd="1" destOrd="4" presId="urn:microsoft.com/office/officeart/2005/8/layout/vList4"/>
    <dgm:cxn modelId="{28CD2257-E072-4B63-8EAA-C7D6FBAACF03}" srcId="{99FD1EE5-C6B6-48CD-9752-797466009C26}" destId="{5AA22181-780C-4008-8813-306C46520CD6}" srcOrd="1" destOrd="0" parTransId="{ACBD1522-31BA-4FD2-9386-7DB7F85BA11F}" sibTransId="{D01CD4B6-F5A7-45AC-AFF1-BA3662E04029}"/>
    <dgm:cxn modelId="{22444F9A-0BA5-4F0E-AF50-9DE87F6EB7FA}" srcId="{0C590715-BBC8-46B2-A354-1A01A7E96B72}" destId="{06D7832A-AD35-4B08-95A2-E90DB1235436}" srcOrd="2" destOrd="0" parTransId="{8892DA42-D8E3-48B0-94FD-BCDA94F438DC}" sibTransId="{368203F0-851B-42FB-9C6C-3BAA6E9BE84E}"/>
    <dgm:cxn modelId="{BA3A2D68-2658-44DE-9CE4-F3156ADD6654}" srcId="{F50B8EA1-3BBF-42D9-8D03-B285A59ECF1D}" destId="{6951FA4C-35DB-42F9-97B1-B2292CF10DEB}" srcOrd="1" destOrd="0" parTransId="{B5F4FC4F-F352-4AF9-B027-D4AB2112BAAD}" sibTransId="{3B32F44B-E6D5-49DE-A6FA-FB987D4D519A}"/>
    <dgm:cxn modelId="{30600F45-0FBC-4090-96E4-199882AA4A95}" type="presOf" srcId="{0C590715-BBC8-46B2-A354-1A01A7E96B72}" destId="{E0CDE941-E69A-4ED7-AF21-55352C1EBA79}" srcOrd="0" destOrd="0" presId="urn:microsoft.com/office/officeart/2005/8/layout/vList4"/>
    <dgm:cxn modelId="{2B87D59C-0580-4320-9441-944F9F8DA486}" srcId="{EF917D37-909E-48E3-9560-32B0E319D92D}" destId="{F50B8EA1-3BBF-42D9-8D03-B285A59ECF1D}" srcOrd="2" destOrd="0" parTransId="{A88F2C40-82FA-49EB-9E3C-18D1B5A8472D}" sibTransId="{12B20AC0-649D-4FD9-8840-0C716EF3A441}"/>
    <dgm:cxn modelId="{BEB6DE68-EEEE-4445-8824-05A4FEC5C886}" type="presOf" srcId="{99FD1EE5-C6B6-48CD-9752-797466009C26}" destId="{33DCFD03-40DB-4B75-B2E3-E735D1052B26}" srcOrd="1" destOrd="0" presId="urn:microsoft.com/office/officeart/2005/8/layout/vList4"/>
    <dgm:cxn modelId="{4A5B3EDF-9AE0-4A76-B608-A33FA472436B}" type="presOf" srcId="{F50B8EA1-3BBF-42D9-8D03-B285A59ECF1D}" destId="{BC0DC7C5-6CD7-4F56-9881-74149079EB6B}" srcOrd="0" destOrd="0" presId="urn:microsoft.com/office/officeart/2005/8/layout/vList4"/>
    <dgm:cxn modelId="{2F829C22-3A58-4981-9A25-333DF59991A3}" type="presOf" srcId="{F50B8EA1-3BBF-42D9-8D03-B285A59ECF1D}" destId="{484C3DAA-2D57-4571-A874-1235CE1A613D}" srcOrd="1" destOrd="0" presId="urn:microsoft.com/office/officeart/2005/8/layout/vList4"/>
    <dgm:cxn modelId="{DB687D8C-E343-40D9-B0B4-85DFBC9A7A3C}" type="presOf" srcId="{6951FA4C-35DB-42F9-97B1-B2292CF10DEB}" destId="{484C3DAA-2D57-4571-A874-1235CE1A613D}" srcOrd="1" destOrd="2" presId="urn:microsoft.com/office/officeart/2005/8/layout/vList4"/>
    <dgm:cxn modelId="{36BC2C88-1CA4-4489-BAA3-50F840C12CA3}" srcId="{0C590715-BBC8-46B2-A354-1A01A7E96B72}" destId="{D86C9D2F-7922-4B49-914D-9D2DFCD73C3E}" srcOrd="0" destOrd="0" parTransId="{DA8332A4-4A68-4BBE-A29F-5038EE914118}" sibTransId="{ED409671-B321-4C0D-9D57-72FC639B69FE}"/>
    <dgm:cxn modelId="{EB35E680-10C9-41F8-BD87-DBD292A8E110}" type="presOf" srcId="{06D7832A-AD35-4B08-95A2-E90DB1235436}" destId="{9C2BE44F-19E6-4824-AA24-E19562565441}" srcOrd="1" destOrd="3" presId="urn:microsoft.com/office/officeart/2005/8/layout/vList4"/>
    <dgm:cxn modelId="{CFD5ACA0-F523-4FCE-9041-7439DF0C92FA}" type="presOf" srcId="{91B9A12C-A8B5-41FE-B92A-FDDCEF75EC66}" destId="{E0CDE941-E69A-4ED7-AF21-55352C1EBA79}" srcOrd="0" destOrd="4" presId="urn:microsoft.com/office/officeart/2005/8/layout/vList4"/>
    <dgm:cxn modelId="{D5A4EA52-62EB-43C1-BCB1-CB0BE74DE77F}" srcId="{F50B8EA1-3BBF-42D9-8D03-B285A59ECF1D}" destId="{8CE600E1-C304-42AE-A889-5FA4DAAB66B9}" srcOrd="0" destOrd="0" parTransId="{4981FF51-C850-4CDD-A0E9-678A0C9EBE88}" sibTransId="{78FBD734-1B72-4584-AE94-4C4D9F0D4069}"/>
    <dgm:cxn modelId="{FFA0CF29-9923-413E-99E6-03BA853D616A}" type="presParOf" srcId="{C03040A5-6E29-4345-A7B1-D31EF7A2C940}" destId="{1264F760-04B0-4F50-AD02-A3F87CE85466}" srcOrd="0" destOrd="0" presId="urn:microsoft.com/office/officeart/2005/8/layout/vList4"/>
    <dgm:cxn modelId="{533A6BF1-7EA4-44D2-B4E3-331B27E9E505}" type="presParOf" srcId="{1264F760-04B0-4F50-AD02-A3F87CE85466}" destId="{6F63D54B-FF6C-4B35-AD32-45FB79118F3A}" srcOrd="0" destOrd="0" presId="urn:microsoft.com/office/officeart/2005/8/layout/vList4"/>
    <dgm:cxn modelId="{9CEC55CF-C3F7-44DB-BE5E-E0A4681BCA70}" type="presParOf" srcId="{1264F760-04B0-4F50-AD02-A3F87CE85466}" destId="{27517808-FB04-4D04-9062-B788A0300FC9}" srcOrd="1" destOrd="0" presId="urn:microsoft.com/office/officeart/2005/8/layout/vList4"/>
    <dgm:cxn modelId="{68877F49-A8FC-48F0-B664-9A0D2D4CF001}" type="presParOf" srcId="{1264F760-04B0-4F50-AD02-A3F87CE85466}" destId="{33DCFD03-40DB-4B75-B2E3-E735D1052B26}" srcOrd="2" destOrd="0" presId="urn:microsoft.com/office/officeart/2005/8/layout/vList4"/>
    <dgm:cxn modelId="{CF0E168F-81B1-487A-8CDD-14AEB8150056}" type="presParOf" srcId="{C03040A5-6E29-4345-A7B1-D31EF7A2C940}" destId="{4D5C21B2-16C6-45D4-80DD-849FE106694E}" srcOrd="1" destOrd="0" presId="urn:microsoft.com/office/officeart/2005/8/layout/vList4"/>
    <dgm:cxn modelId="{1DF51FA3-D8A9-48A2-8522-C84E7CA1D831}" type="presParOf" srcId="{C03040A5-6E29-4345-A7B1-D31EF7A2C940}" destId="{61609DDD-C5A4-4BEA-9057-8358050822CC}" srcOrd="2" destOrd="0" presId="urn:microsoft.com/office/officeart/2005/8/layout/vList4"/>
    <dgm:cxn modelId="{D340771F-009A-40E9-B252-65CC904062AD}" type="presParOf" srcId="{61609DDD-C5A4-4BEA-9057-8358050822CC}" destId="{E0CDE941-E69A-4ED7-AF21-55352C1EBA79}" srcOrd="0" destOrd="0" presId="urn:microsoft.com/office/officeart/2005/8/layout/vList4"/>
    <dgm:cxn modelId="{186E492B-48D3-49B6-8CF1-5C54AB974D76}" type="presParOf" srcId="{61609DDD-C5A4-4BEA-9057-8358050822CC}" destId="{BC5DFA00-15D8-43B6-A64E-87C3C1D47BC2}" srcOrd="1" destOrd="0" presId="urn:microsoft.com/office/officeart/2005/8/layout/vList4"/>
    <dgm:cxn modelId="{F7AFB484-B042-41F2-9F13-C3EF11571EF0}" type="presParOf" srcId="{61609DDD-C5A4-4BEA-9057-8358050822CC}" destId="{9C2BE44F-19E6-4824-AA24-E19562565441}" srcOrd="2" destOrd="0" presId="urn:microsoft.com/office/officeart/2005/8/layout/vList4"/>
    <dgm:cxn modelId="{79DEAFB6-0228-457B-9EB9-370B7760C181}" type="presParOf" srcId="{C03040A5-6E29-4345-A7B1-D31EF7A2C940}" destId="{DB5CBBB7-72D1-470B-99FA-4204FA4836BD}" srcOrd="3" destOrd="0" presId="urn:microsoft.com/office/officeart/2005/8/layout/vList4"/>
    <dgm:cxn modelId="{78C963C5-8BA9-44A7-AA75-169D8DD33742}" type="presParOf" srcId="{C03040A5-6E29-4345-A7B1-D31EF7A2C940}" destId="{233A229E-52C4-4EBA-A7EE-7C2FF0B1B926}" srcOrd="4" destOrd="0" presId="urn:microsoft.com/office/officeart/2005/8/layout/vList4"/>
    <dgm:cxn modelId="{D8C48753-0F91-414C-8132-38161E5600CF}" type="presParOf" srcId="{233A229E-52C4-4EBA-A7EE-7C2FF0B1B926}" destId="{BC0DC7C5-6CD7-4F56-9881-74149079EB6B}" srcOrd="0" destOrd="0" presId="urn:microsoft.com/office/officeart/2005/8/layout/vList4"/>
    <dgm:cxn modelId="{5DD22329-AD2F-4CC4-9CDE-B10A6911728D}" type="presParOf" srcId="{233A229E-52C4-4EBA-A7EE-7C2FF0B1B926}" destId="{3BCB2513-EB8C-4C52-9D16-0D0142DB945F}" srcOrd="1" destOrd="0" presId="urn:microsoft.com/office/officeart/2005/8/layout/vList4"/>
    <dgm:cxn modelId="{4FCA47A3-B5E5-4EBD-9ACF-E8B8B0B3D6A6}" type="presParOf" srcId="{233A229E-52C4-4EBA-A7EE-7C2FF0B1B926}" destId="{484C3DAA-2D57-4571-A874-1235CE1A613D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F63D54B-FF6C-4B35-AD32-45FB79118F3A}">
      <dsp:nvSpPr>
        <dsp:cNvPr id="0" name=""/>
        <dsp:cNvSpPr/>
      </dsp:nvSpPr>
      <dsp:spPr>
        <a:xfrm>
          <a:off x="0" y="0"/>
          <a:ext cx="9144000" cy="214312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rPr>
            <a:t>Оздоровительные задачи :</a:t>
          </a:r>
          <a:endParaRPr lang="ru-RU" sz="2000" kern="1200" dirty="0">
            <a:solidFill>
              <a:srgbClr val="FFFF00"/>
            </a:solidFill>
            <a:latin typeface="Arial" pitchFamily="34" charset="0"/>
            <a:cs typeface="Arial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0" i="0" kern="1200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rPr>
            <a:t>Направлены на правильное формирование и укрепление разных группы мышц , опорно-двигательного аппарата (крупные, средние, мелкие).</a:t>
          </a:r>
          <a:endParaRPr lang="ru-RU" sz="2000" kern="1200" dirty="0">
            <a:solidFill>
              <a:srgbClr val="FFFF00"/>
            </a:solidFill>
            <a:latin typeface="Arial" pitchFamily="34" charset="0"/>
            <a:cs typeface="Arial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0" i="0" kern="1200" dirty="0" smtClean="0">
              <a:solidFill>
                <a:srgbClr val="FFFF00"/>
              </a:solidFill>
            </a:rPr>
            <a:t>Совершенствование дыхательного аппарат, осуществляя контроль за правильным дыханием во время движений.</a:t>
          </a:r>
          <a:endParaRPr lang="ru-RU" sz="2000" kern="1200" dirty="0">
            <a:solidFill>
              <a:srgbClr val="FFFF00"/>
            </a:solidFill>
            <a:latin typeface="Arial" pitchFamily="34" charset="0"/>
            <a:cs typeface="Arial" pitchFamily="34" charset="0"/>
          </a:endParaRPr>
        </a:p>
      </dsp:txBody>
      <dsp:txXfrm>
        <a:off x="2043112" y="0"/>
        <a:ext cx="7100887" cy="2143125"/>
      </dsp:txXfrm>
    </dsp:sp>
    <dsp:sp modelId="{27517808-FB04-4D04-9062-B788A0300FC9}">
      <dsp:nvSpPr>
        <dsp:cNvPr id="0" name=""/>
        <dsp:cNvSpPr/>
      </dsp:nvSpPr>
      <dsp:spPr>
        <a:xfrm>
          <a:off x="185755" y="142852"/>
          <a:ext cx="1885913" cy="1857420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0CDE941-E69A-4ED7-AF21-55352C1EBA79}">
      <dsp:nvSpPr>
        <dsp:cNvPr id="0" name=""/>
        <dsp:cNvSpPr/>
      </dsp:nvSpPr>
      <dsp:spPr>
        <a:xfrm>
          <a:off x="0" y="2357437"/>
          <a:ext cx="9144000" cy="214312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rPr>
            <a:t>Образовательные задачи :</a:t>
          </a:r>
          <a:endParaRPr lang="ru-RU" sz="2000" kern="1200" dirty="0">
            <a:solidFill>
              <a:srgbClr val="FFFF00"/>
            </a:solidFill>
            <a:latin typeface="Arial" pitchFamily="34" charset="0"/>
            <a:cs typeface="Arial" pitchFamily="34" charset="0"/>
          </a:endParaRP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0" i="0" kern="1200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rPr>
            <a:t>Направлены на способствования всестороннему гармоническому физическому развитию</a:t>
          </a:r>
          <a:endParaRPr lang="ru-RU" sz="2000" b="0" i="0" kern="1200" dirty="0">
            <a:solidFill>
              <a:srgbClr val="FFFF00"/>
            </a:solidFill>
            <a:latin typeface="Arial" pitchFamily="34" charset="0"/>
            <a:cs typeface="Arial" pitchFamily="34" charset="0"/>
          </a:endParaRP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0" i="0" kern="1200" dirty="0" smtClean="0">
              <a:solidFill>
                <a:srgbClr val="FFFF00"/>
              </a:solidFill>
            </a:rPr>
            <a:t>воспитанию силы, гибкости, выносливости, скорости, ловкости, координации и выразительности движений.</a:t>
          </a:r>
          <a:endParaRPr lang="ru-RU" sz="2000" b="0" i="0" kern="1200" dirty="0">
            <a:solidFill>
              <a:srgbClr val="FFFF00"/>
            </a:solidFill>
            <a:latin typeface="Arial" pitchFamily="34" charset="0"/>
            <a:cs typeface="Arial" pitchFamily="34" charset="0"/>
          </a:endParaRPr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400" b="0" i="0" kern="1200" dirty="0">
            <a:latin typeface="Arial" pitchFamily="34" charset="0"/>
            <a:cs typeface="Arial" pitchFamily="34" charset="0"/>
          </a:endParaRPr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400" b="0" i="0" kern="1200" dirty="0">
            <a:latin typeface="Arial" pitchFamily="34" charset="0"/>
            <a:cs typeface="Arial" pitchFamily="34" charset="0"/>
          </a:endParaRPr>
        </a:p>
      </dsp:txBody>
      <dsp:txXfrm>
        <a:off x="2043112" y="2357437"/>
        <a:ext cx="7100887" cy="2143125"/>
      </dsp:txXfrm>
    </dsp:sp>
    <dsp:sp modelId="{BC5DFA00-15D8-43B6-A64E-87C3C1D47BC2}">
      <dsp:nvSpPr>
        <dsp:cNvPr id="0" name=""/>
        <dsp:cNvSpPr/>
      </dsp:nvSpPr>
      <dsp:spPr>
        <a:xfrm>
          <a:off x="0" y="2428872"/>
          <a:ext cx="2028797" cy="2000255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C0DC7C5-6CD7-4F56-9881-74149079EB6B}">
      <dsp:nvSpPr>
        <dsp:cNvPr id="0" name=""/>
        <dsp:cNvSpPr/>
      </dsp:nvSpPr>
      <dsp:spPr>
        <a:xfrm>
          <a:off x="0" y="4714875"/>
          <a:ext cx="9144000" cy="214312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rPr>
            <a:t>Воспитательные задачи :</a:t>
          </a:r>
          <a:endParaRPr lang="ru-RU" sz="2000" kern="1200" dirty="0">
            <a:solidFill>
              <a:srgbClr val="FFFF00"/>
            </a:solidFill>
            <a:latin typeface="Arial" pitchFamily="34" charset="0"/>
            <a:cs typeface="Arial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0" i="0" kern="1200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rPr>
            <a:t>Направлены на формирование коллективизма, дисциплинированности; воспитание </a:t>
          </a:r>
          <a:endParaRPr lang="ru-RU" sz="2000" kern="1200" dirty="0">
            <a:solidFill>
              <a:srgbClr val="FFFF00"/>
            </a:solidFill>
            <a:latin typeface="Arial" pitchFamily="34" charset="0"/>
            <a:cs typeface="Arial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0" i="0" kern="1200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rPr>
            <a:t>моральных качеств: смелости, решительности, целеустремленности, на­стойчивости, упорства, выдержки, ориентировки, инициативности.</a:t>
          </a:r>
          <a:endParaRPr lang="ru-RU" sz="2000" kern="1200" dirty="0">
            <a:solidFill>
              <a:srgbClr val="FFFF00"/>
            </a:solidFill>
          </a:endParaRPr>
        </a:p>
      </dsp:txBody>
      <dsp:txXfrm>
        <a:off x="2043112" y="4714875"/>
        <a:ext cx="7100887" cy="2143125"/>
      </dsp:txXfrm>
    </dsp:sp>
    <dsp:sp modelId="{3BCB2513-EB8C-4C52-9D16-0D0142DB945F}">
      <dsp:nvSpPr>
        <dsp:cNvPr id="0" name=""/>
        <dsp:cNvSpPr/>
      </dsp:nvSpPr>
      <dsp:spPr>
        <a:xfrm>
          <a:off x="214275" y="4929204"/>
          <a:ext cx="1828800" cy="1714500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F2ED5-D5C5-45F7-99C1-6382E28F8FDA}" type="datetimeFigureOut">
              <a:rPr lang="ru-RU" smtClean="0"/>
              <a:pPr/>
              <a:t>11.12.2013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51ECB8D-8885-4657-A78A-8744F7683B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F2ED5-D5C5-45F7-99C1-6382E28F8FDA}" type="datetimeFigureOut">
              <a:rPr lang="ru-RU" smtClean="0"/>
              <a:pPr/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CB8D-8885-4657-A78A-8744F7683B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F2ED5-D5C5-45F7-99C1-6382E28F8FDA}" type="datetimeFigureOut">
              <a:rPr lang="ru-RU" smtClean="0"/>
              <a:pPr/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CB8D-8885-4657-A78A-8744F7683B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F2ED5-D5C5-45F7-99C1-6382E28F8FDA}" type="datetimeFigureOut">
              <a:rPr lang="ru-RU" smtClean="0"/>
              <a:pPr/>
              <a:t>11.12.2013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51ECB8D-8885-4657-A78A-8744F7683B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F2ED5-D5C5-45F7-99C1-6382E28F8FDA}" type="datetimeFigureOut">
              <a:rPr lang="ru-RU" smtClean="0"/>
              <a:pPr/>
              <a:t>11.12.2013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CB8D-8885-4657-A78A-8744F7683BA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F2ED5-D5C5-45F7-99C1-6382E28F8FDA}" type="datetimeFigureOut">
              <a:rPr lang="ru-RU" smtClean="0"/>
              <a:pPr/>
              <a:t>11.12.2013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CB8D-8885-4657-A78A-8744F7683B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F2ED5-D5C5-45F7-99C1-6382E28F8FDA}" type="datetimeFigureOut">
              <a:rPr lang="ru-RU" smtClean="0"/>
              <a:pPr/>
              <a:t>11.12.2013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A51ECB8D-8885-4657-A78A-8744F7683BA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F2ED5-D5C5-45F7-99C1-6382E28F8FDA}" type="datetimeFigureOut">
              <a:rPr lang="ru-RU" smtClean="0"/>
              <a:pPr/>
              <a:t>11.12.2013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CB8D-8885-4657-A78A-8744F7683B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F2ED5-D5C5-45F7-99C1-6382E28F8FDA}" type="datetimeFigureOut">
              <a:rPr lang="ru-RU" smtClean="0"/>
              <a:pPr/>
              <a:t>11.12.2013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CB8D-8885-4657-A78A-8744F7683B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F2ED5-D5C5-45F7-99C1-6382E28F8FDA}" type="datetimeFigureOut">
              <a:rPr lang="ru-RU" smtClean="0"/>
              <a:pPr/>
              <a:t>11.12.2013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CB8D-8885-4657-A78A-8744F7683B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F2ED5-D5C5-45F7-99C1-6382E28F8FDA}" type="datetimeFigureOut">
              <a:rPr lang="ru-RU" smtClean="0"/>
              <a:pPr/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CB8D-8885-4657-A78A-8744F7683BA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A9F2ED5-D5C5-45F7-99C1-6382E28F8FDA}" type="datetimeFigureOut">
              <a:rPr lang="ru-RU" smtClean="0"/>
              <a:pPr/>
              <a:t>11.12.2013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A51ECB8D-8885-4657-A78A-8744F7683BA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000" i="1" dirty="0" smtClean="0">
                <a:solidFill>
                  <a:schemeClr val="accent1">
                    <a:lumMod val="50000"/>
                  </a:schemeClr>
                </a:solidFill>
              </a:rPr>
              <a:t>Развитие детского спорта- художественной гимнастики</a:t>
            </a:r>
            <a:endParaRPr lang="ru-RU" sz="40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143504" y="1988840"/>
            <a:ext cx="3748976" cy="4680520"/>
          </a:xfrm>
        </p:spPr>
        <p:txBody>
          <a:bodyPr>
            <a:noAutofit/>
          </a:bodyPr>
          <a:lstStyle/>
          <a:p>
            <a:r>
              <a:rPr lang="ru-RU" sz="1600" dirty="0" smtClean="0">
                <a:latin typeface="Arial" pitchFamily="34" charset="0"/>
                <a:cs typeface="Arial" pitchFamily="34" charset="0"/>
              </a:rPr>
              <a:t>Художественная гимнастика для девочек самый подходящий вид спорта для физического и эстетического развития. Гимнастика у воспитанниц  воспитывает эмоциональную восприимчивость к музыке и непосредственное воплощение ее в движении.</a:t>
            </a:r>
          </a:p>
          <a:p>
            <a:r>
              <a:rPr lang="ru-RU" sz="1600" dirty="0" smtClean="0">
                <a:latin typeface="Arial" pitchFamily="34" charset="0"/>
                <a:cs typeface="Arial" pitchFamily="34" charset="0"/>
              </a:rPr>
              <a:t>Развитие гибкости, координации, музыкальности, наряду с развитием силы и выносливости, формирование красивой фигуры - все это делает художественную гимнастику для детей очень привлекательной при выборе вида спорта.</a:t>
            </a:r>
          </a:p>
          <a:p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Лилёк\Desktop\для презентации\fwmyvBHaxC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2705" y="2000240"/>
            <a:ext cx="4935113" cy="4214842"/>
          </a:xfrm>
          <a:prstGeom prst="rect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740080" cy="1052736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Наши воспитанницы ходят на художественную гимнастику в спортивный комплекс триумф</a:t>
            </a:r>
            <a:endParaRPr lang="ru-RU" sz="24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IMG_277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1" y="1268761"/>
            <a:ext cx="3888431" cy="2737665"/>
          </a:xfrm>
          <a:ln w="57150">
            <a:solidFill>
              <a:schemeClr val="accent1">
                <a:lumMod val="75000"/>
              </a:schemeClr>
            </a:solidFill>
          </a:ln>
        </p:spPr>
      </p:pic>
      <p:pic>
        <p:nvPicPr>
          <p:cNvPr id="5" name="Рисунок 4" descr="IMG_277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3861048"/>
            <a:ext cx="4104456" cy="2808312"/>
          </a:xfrm>
          <a:prstGeom prst="rect">
            <a:avLst/>
          </a:prstGeom>
          <a:ln w="57150">
            <a:solidFill>
              <a:schemeClr val="accent1">
                <a:lumMod val="75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260648"/>
            <a:ext cx="8299648" cy="1152128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cs typeface="Aharoni" pitchFamily="2" charset="-79"/>
              </a:rPr>
              <a:t>Формы работы между ДОУ и спортивной школой</a:t>
            </a:r>
            <a:endParaRPr lang="ru-RU" sz="3600" dirty="0">
              <a:solidFill>
                <a:schemeClr val="accent1">
                  <a:lumMod val="50000"/>
                </a:schemeClr>
              </a:solidFill>
              <a:cs typeface="Aharoni" pitchFamily="2" charset="-79"/>
            </a:endParaRPr>
          </a:p>
        </p:txBody>
      </p:sp>
      <p:pic>
        <p:nvPicPr>
          <p:cNvPr id="5" name="Рисунок 4" descr="0_2e1de_de565e85_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1643050"/>
            <a:ext cx="3816424" cy="4374448"/>
          </a:xfrm>
          <a:prstGeom prst="rect">
            <a:avLst/>
          </a:prstGeom>
          <a:ln w="57150">
            <a:solidFill>
              <a:schemeClr val="accent1">
                <a:lumMod val="75000"/>
              </a:schemeClr>
            </a:solidFill>
          </a:ln>
        </p:spPr>
      </p:pic>
      <p:sp>
        <p:nvSpPr>
          <p:cNvPr id="8" name="Прямоугольник 7"/>
          <p:cNvSpPr/>
          <p:nvPr/>
        </p:nvSpPr>
        <p:spPr>
          <a:xfrm>
            <a:off x="5004048" y="1772816"/>
            <a:ext cx="295232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Выступление нашей воспитанницы Гавриловой Виктории соревнованиях. Первенство России г. Тюмень</a:t>
            </a:r>
          </a:p>
          <a:p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Тренер – Курская Ирина Владимировна</a:t>
            </a:r>
          </a:p>
          <a:p>
            <a:endParaRPr lang="ru-RU" sz="20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sz="20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15370" cy="857256"/>
          </a:xfrm>
        </p:spPr>
        <p:txBody>
          <a:bodyPr>
            <a:normAutofit/>
          </a:bodyPr>
          <a:lstStyle/>
          <a:p>
            <a:r>
              <a:rPr lang="ru-RU" dirty="0" smtClean="0"/>
              <a:t>Первенство </a:t>
            </a:r>
            <a:r>
              <a:rPr lang="ru-RU" dirty="0" err="1" smtClean="0"/>
              <a:t>РОСсИИ</a:t>
            </a:r>
            <a:r>
              <a:rPr lang="ru-RU" dirty="0" smtClean="0"/>
              <a:t> г</a:t>
            </a:r>
            <a:r>
              <a:rPr lang="ru-RU" dirty="0" smtClean="0"/>
              <a:t>. Тюмень</a:t>
            </a:r>
            <a:endParaRPr lang="ru-RU" dirty="0"/>
          </a:p>
        </p:txBody>
      </p:sp>
      <p:pic>
        <p:nvPicPr>
          <p:cNvPr id="4" name="Содержимое 3" descr="0_2e1e4_735744ab_L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9" y="1340768"/>
            <a:ext cx="2592287" cy="3816424"/>
          </a:xfrm>
          <a:ln w="57150">
            <a:solidFill>
              <a:schemeClr val="accent1">
                <a:lumMod val="75000"/>
              </a:schemeClr>
            </a:solidFill>
          </a:ln>
        </p:spPr>
      </p:pic>
      <p:pic>
        <p:nvPicPr>
          <p:cNvPr id="5" name="Рисунок 4" descr="0_2e1e3_6cc0ac5e_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75856" y="1916832"/>
            <a:ext cx="2520280" cy="3882594"/>
          </a:xfrm>
          <a:prstGeom prst="rect">
            <a:avLst/>
          </a:prstGeom>
          <a:ln w="57150">
            <a:solidFill>
              <a:schemeClr val="accent1">
                <a:lumMod val="75000"/>
              </a:schemeClr>
            </a:solidFill>
          </a:ln>
        </p:spPr>
      </p:pic>
      <p:pic>
        <p:nvPicPr>
          <p:cNvPr id="6" name="Рисунок 5" descr="0_2e1e6_6309c2c2_L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56176" y="2780928"/>
            <a:ext cx="2664296" cy="3816424"/>
          </a:xfrm>
          <a:prstGeom prst="rect">
            <a:avLst/>
          </a:prstGeom>
          <a:ln w="57150">
            <a:solidFill>
              <a:schemeClr val="accent1">
                <a:lumMod val="75000"/>
              </a:schemeClr>
            </a:solidFill>
          </a:ln>
        </p:spPr>
      </p:pic>
      <p:sp>
        <p:nvSpPr>
          <p:cNvPr id="8" name="Прямоугольник 7"/>
          <p:cNvSpPr/>
          <p:nvPr/>
        </p:nvSpPr>
        <p:spPr>
          <a:xfrm>
            <a:off x="467544" y="5877272"/>
            <a:ext cx="32403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Гаврилова Виктория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00001fd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3170" y="2967335"/>
            <a:ext cx="905767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СПАСИБО ЗА ВНИМАНИЕ</a:t>
            </a:r>
            <a:endParaRPr lang="ru-RU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0"/>
            <a:ext cx="8686800" cy="83671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908720"/>
            <a:ext cx="9144000" cy="5688632"/>
          </a:xfrm>
        </p:spPr>
        <p:txBody>
          <a:bodyPr/>
          <a:lstStyle/>
          <a:p>
            <a:pPr>
              <a:buNone/>
            </a:pPr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3059832" y="2636912"/>
            <a:ext cx="3024336" cy="244827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Художественная гимнастика способствует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" name="Прямая соединительная линия 8"/>
          <p:cNvCxnSpPr>
            <a:endCxn id="22" idx="4"/>
          </p:cNvCxnSpPr>
          <p:nvPr/>
        </p:nvCxnSpPr>
        <p:spPr>
          <a:xfrm flipV="1">
            <a:off x="4572000" y="2132856"/>
            <a:ext cx="0" cy="7200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>
            <a:stCxn id="4" idx="2"/>
          </p:cNvCxnSpPr>
          <p:nvPr/>
        </p:nvCxnSpPr>
        <p:spPr>
          <a:xfrm flipH="1">
            <a:off x="2699792" y="3861048"/>
            <a:ext cx="3600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>
            <a:stCxn id="4" idx="6"/>
          </p:cNvCxnSpPr>
          <p:nvPr/>
        </p:nvCxnSpPr>
        <p:spPr>
          <a:xfrm>
            <a:off x="6084168" y="3861048"/>
            <a:ext cx="115212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>
            <a:stCxn id="4" idx="3"/>
          </p:cNvCxnSpPr>
          <p:nvPr/>
        </p:nvCxnSpPr>
        <p:spPr>
          <a:xfrm flipH="1">
            <a:off x="2699794" y="4726643"/>
            <a:ext cx="802942" cy="5745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>
            <a:stCxn id="4" idx="5"/>
          </p:cNvCxnSpPr>
          <p:nvPr/>
        </p:nvCxnSpPr>
        <p:spPr>
          <a:xfrm>
            <a:off x="5641264" y="4726643"/>
            <a:ext cx="1018968" cy="5025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Овал 21"/>
          <p:cNvSpPr/>
          <p:nvPr/>
        </p:nvSpPr>
        <p:spPr>
          <a:xfrm>
            <a:off x="3347864" y="980728"/>
            <a:ext cx="2448272" cy="11521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Красивой осанки</a:t>
            </a:r>
            <a:endParaRPr lang="ru-RU" sz="16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Овал 22"/>
          <p:cNvSpPr/>
          <p:nvPr/>
        </p:nvSpPr>
        <p:spPr>
          <a:xfrm>
            <a:off x="251520" y="3212976"/>
            <a:ext cx="2483768" cy="12961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Эстетическому воспитанию</a:t>
            </a:r>
            <a:endParaRPr lang="ru-RU" sz="16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Овал 24"/>
          <p:cNvSpPr/>
          <p:nvPr/>
        </p:nvSpPr>
        <p:spPr>
          <a:xfrm>
            <a:off x="899592" y="5013176"/>
            <a:ext cx="2520280" cy="122413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Психологически раскрепощаться</a:t>
            </a:r>
            <a:endParaRPr lang="ru-RU" sz="16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Овал 25"/>
          <p:cNvSpPr/>
          <p:nvPr/>
        </p:nvSpPr>
        <p:spPr>
          <a:xfrm>
            <a:off x="6444208" y="2996952"/>
            <a:ext cx="2520280" cy="15841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Пластики, грации, гибкости</a:t>
            </a:r>
            <a:endParaRPr lang="ru-RU" sz="16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Овал 26"/>
          <p:cNvSpPr/>
          <p:nvPr/>
        </p:nvSpPr>
        <p:spPr>
          <a:xfrm>
            <a:off x="5436096" y="5085184"/>
            <a:ext cx="2448272" cy="122413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Чувству ритма и артистичности</a:t>
            </a:r>
            <a:endParaRPr lang="ru-RU" sz="16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stimul gimnastik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9332"/>
            <a:ext cx="9144000" cy="6877332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620688"/>
            <a:ext cx="8491566" cy="5459437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0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    Художественная гимнастика по праву считается одним из самых зрелищных видов спорта. В процессе занятий формируются жизненно важные двигательные умения и навыки (прикладные и спортивные), приобретаются специальные знания, воспитываются моральные и волевые качества. </a:t>
            </a:r>
            <a:br>
              <a:rPr lang="ru-RU" sz="20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Художественная гимнастика вид спорта, - это женские соревнования в выполнении под музыку комбинаций из различных пластичных и динамичных гимнастических и танцевальных упражнений с предметом (лентой, мячом, обручем, скакалкой, булавами) и без него. Современная программа международных соревнований включает многоборье и групповое упражнение с предметом. Победители определяются в многоборье, в отдельных видах и групповом упражнении. </a:t>
            </a:r>
            <a:br>
              <a:rPr lang="ru-RU" sz="20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Художественная гимнастика учит соблюдать правила эстетического поведения, формирует понятия о красоте тела, воспитывает вкус, музыкальность</a:t>
            </a:r>
            <a:r>
              <a:rPr lang="ru-RU" sz="1400" dirty="0" smtClean="0">
                <a:solidFill>
                  <a:srgbClr val="FFFF00"/>
                </a:solidFill>
              </a:rPr>
              <a:t>. </a:t>
            </a:r>
            <a:endParaRPr lang="ru-RU" sz="14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7533456"/>
          </a:xfrm>
        </p:spPr>
        <p:txBody>
          <a:bodyPr/>
          <a:lstStyle/>
          <a:p>
            <a:pPr>
              <a:buNone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292080" y="1844824"/>
            <a:ext cx="36004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Обучение художественной гимнастике –   это прежде всего педагогический процесс. Он требует плановой и методически правильной организации занятий, которые делятся на три блока. Каждый блок имеет свои задачи. Поэтому состав упражнений и порядок их выполнения тоже разный.</a:t>
            </a:r>
            <a:b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endParaRPr lang="ru-RU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5" name="Рисунок 4" descr="IMG_083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1988840"/>
            <a:ext cx="4572000" cy="3456384"/>
          </a:xfrm>
          <a:prstGeom prst="rect">
            <a:avLst/>
          </a:prstGeom>
          <a:ln w="57150">
            <a:solidFill>
              <a:schemeClr val="accent1">
                <a:lumMod val="75000"/>
              </a:schemeClr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357158" y="214290"/>
            <a:ext cx="842968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500" b="1" i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Обучение детей элементам художественной гимнастики</a:t>
            </a:r>
            <a:endParaRPr lang="ru-RU" sz="2500" b="1" i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580112" y="1772816"/>
            <a:ext cx="3312368" cy="3312368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    Прежде чем заставить активно работать мышцы и связки детей, их надо к этому подготовить. Это значит, что до приседаний, наклонов, растягиваний и других упражнений необходимо слегка разогреться. </a:t>
            </a:r>
          </a:p>
        </p:txBody>
      </p:sp>
      <p:pic>
        <p:nvPicPr>
          <p:cNvPr id="4" name="Рисунок 3" descr="2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0959" cy="45719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395536" y="332656"/>
            <a:ext cx="68407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1 БЛОК – ПОДГОТОВИТЕЛЬНЫЙ</a:t>
            </a:r>
            <a:endParaRPr lang="ru-RU" sz="32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Рисунок 11" descr="IMG_082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00101" y="1772817"/>
            <a:ext cx="4071965" cy="3053974"/>
          </a:xfrm>
          <a:prstGeom prst="rect">
            <a:avLst/>
          </a:prstGeom>
          <a:ln w="57150">
            <a:solidFill>
              <a:schemeClr val="accent1">
                <a:lumMod val="75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51fbb413e4a7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9" y="1790819"/>
            <a:ext cx="3456384" cy="3294365"/>
          </a:xfrm>
          <a:ln w="57150">
            <a:solidFill>
              <a:schemeClr val="accent1">
                <a:lumMod val="75000"/>
              </a:schemeClr>
            </a:solidFill>
          </a:ln>
        </p:spPr>
      </p:pic>
      <p:sp>
        <p:nvSpPr>
          <p:cNvPr id="6" name="Прямоугольник 5"/>
          <p:cNvSpPr/>
          <p:nvPr/>
        </p:nvSpPr>
        <p:spPr>
          <a:xfrm>
            <a:off x="0" y="5085185"/>
            <a:ext cx="69482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 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67544" y="404664"/>
            <a:ext cx="86764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 БЛОК- ОСНОВНОЙ </a:t>
            </a:r>
            <a:endParaRPr lang="ru-RU" sz="32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283968" y="1556792"/>
            <a:ext cx="4608512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 него включаем упражнения, которые обеспечивают разностороннюю физическую подготовку и помогают освоить элементы художественной гимнастики.</a:t>
            </a: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Приучаем детей перед выполнением движений под музыку правильно занимать исходное положение, соблюдать координацию движений рук и ног, следить за осанкой. Добиваемся от детей не просто освоения движения, а качественного, выразительного его исполнения. Конечно, это сложная задача, но вполне осуществимая, т.к. в своей работе с детьми учитываем следующие принципы: систематичность, постепенность, последовательность.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665024" cy="1037800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3 блок – заключительный</a:t>
            </a:r>
            <a:endParaRPr lang="ru-RU" sz="32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ru-RU" sz="1800" dirty="0" smtClean="0">
                <a:latin typeface="Arial" pitchFamily="34" charset="0"/>
                <a:cs typeface="Arial" pitchFamily="34" charset="0"/>
              </a:rPr>
              <a:t>     Переход от активных движений к малоподвижной деятельности, следует делать постепенно. </a:t>
            </a:r>
          </a:p>
          <a:p>
            <a:pPr>
              <a:buNone/>
            </a:pPr>
            <a:r>
              <a:rPr lang="ru-RU" sz="1800" dirty="0" smtClean="0">
                <a:latin typeface="Arial" pitchFamily="34" charset="0"/>
                <a:cs typeface="Arial" pitchFamily="34" charset="0"/>
              </a:rPr>
              <a:t>     Поэтому, завершая занятие, выполняем 2-3 более легких упражнения. Они успокаивают возбуждение сердца и дают отдых мышцам. </a:t>
            </a:r>
            <a:br>
              <a:rPr lang="ru-RU" sz="1800" dirty="0" smtClean="0">
                <a:latin typeface="Arial" pitchFamily="34" charset="0"/>
                <a:cs typeface="Arial" pitchFamily="34" charset="0"/>
              </a:rPr>
            </a:br>
            <a:r>
              <a:rPr lang="ru-RU" sz="1800" dirty="0" smtClean="0">
                <a:latin typeface="Arial" pitchFamily="34" charset="0"/>
                <a:cs typeface="Arial" pitchFamily="34" charset="0"/>
              </a:rPr>
              <a:t>Плавные движения руками, спокойная ходьба, упражнения на осанку, расслабление различных групп мышц помогают привести организм детей в нормальное состояние и переключиться на другие виды деятельности.</a:t>
            </a:r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124744"/>
            <a:ext cx="4343400" cy="519985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 </a:t>
            </a:r>
          </a:p>
          <a:p>
            <a:pPr>
              <a:buNone/>
            </a:pPr>
            <a:r>
              <a:rPr lang="ru-RU" sz="1800" dirty="0" smtClean="0">
                <a:latin typeface="Arial" pitchFamily="34" charset="0"/>
                <a:cs typeface="Arial" pitchFamily="34" charset="0"/>
              </a:rPr>
              <a:t>     Таким образом, самостоятельность, уверенность в себе и чувство удовлетворения достигнутыми результатами в процессе деятельности, являются хорошим стимулом для дальнейшего развития талантливых детей.  </a:t>
            </a:r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Универсальный спортивный комплекс триумф</a:t>
            </a:r>
            <a:endParaRPr lang="ru-RU" dirty="0"/>
          </a:p>
        </p:txBody>
      </p:sp>
      <p:pic>
        <p:nvPicPr>
          <p:cNvPr id="4" name="Содержимое 3" descr="210_x_larg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11560" y="1413052"/>
            <a:ext cx="7848871" cy="4968276"/>
          </a:xfrm>
          <a:ln w="57150">
            <a:solidFill>
              <a:schemeClr val="accent1">
                <a:lumMod val="75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284</TotalTime>
  <Words>466</Words>
  <Application>Microsoft Office PowerPoint</Application>
  <PresentationFormat>Экран (4:3)</PresentationFormat>
  <Paragraphs>41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Трек</vt:lpstr>
      <vt:lpstr>Развитие детского спорта- художественной гимнастики</vt:lpstr>
      <vt:lpstr>Слайд 2</vt:lpstr>
      <vt:lpstr>Слайд 3</vt:lpstr>
      <vt:lpstr>Слайд 4</vt:lpstr>
      <vt:lpstr>Слайд 5</vt:lpstr>
      <vt:lpstr>Слайд 6</vt:lpstr>
      <vt:lpstr>Слайд 7</vt:lpstr>
      <vt:lpstr>3 блок – заключительный</vt:lpstr>
      <vt:lpstr>Универсальный спортивный комплекс триумф</vt:lpstr>
      <vt:lpstr>Наши воспитанницы ходят на художественную гимнастику в спортивный комплекс триумф</vt:lpstr>
      <vt:lpstr>Слайд 11</vt:lpstr>
      <vt:lpstr>Первенство РОСсИИ г. Тюмень</vt:lpstr>
      <vt:lpstr>Слайд 13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Преемственность</dc:title>
  <dc:creator>Лилёк</dc:creator>
  <cp:lastModifiedBy>Лилёк</cp:lastModifiedBy>
  <cp:revision>37</cp:revision>
  <dcterms:created xsi:type="dcterms:W3CDTF">2013-12-09T08:04:18Z</dcterms:created>
  <dcterms:modified xsi:type="dcterms:W3CDTF">2013-12-11T15:56:23Z</dcterms:modified>
</cp:coreProperties>
</file>